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74" r:id="rId2"/>
    <p:sldId id="281" r:id="rId3"/>
    <p:sldId id="282" r:id="rId4"/>
    <p:sldId id="256" r:id="rId5"/>
    <p:sldId id="257" r:id="rId6"/>
    <p:sldId id="283" r:id="rId7"/>
    <p:sldId id="284" r:id="rId8"/>
    <p:sldId id="285" r:id="rId9"/>
    <p:sldId id="259" r:id="rId10"/>
    <p:sldId id="275" r:id="rId11"/>
    <p:sldId id="260" r:id="rId12"/>
    <p:sldId id="261" r:id="rId13"/>
    <p:sldId id="272" r:id="rId14"/>
    <p:sldId id="286" r:id="rId15"/>
    <p:sldId id="263" r:id="rId16"/>
    <p:sldId id="264" r:id="rId17"/>
    <p:sldId id="265" r:id="rId18"/>
    <p:sldId id="276" r:id="rId19"/>
    <p:sldId id="277" r:id="rId20"/>
    <p:sldId id="278" r:id="rId21"/>
    <p:sldId id="279" r:id="rId22"/>
    <p:sldId id="280" r:id="rId23"/>
    <p:sldId id="287" r:id="rId24"/>
    <p:sldId id="288" r:id="rId25"/>
    <p:sldId id="289" r:id="rId26"/>
    <p:sldId id="29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CF6"/>
    <a:srgbClr val="8BD076"/>
    <a:srgbClr val="FAB4F2"/>
    <a:srgbClr val="00823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97E77-10AE-4972-82C9-5FE924B4F4A5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AA343-7FE4-481F-815C-B5615F94BE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24A0A-1C5E-4B3E-AB16-301A9624C42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E8C0B7-260D-4A3F-A863-C244F7694FE4}" type="datetimeFigureOut">
              <a:rPr lang="ru-RU" smtClean="0"/>
              <a:pPr/>
              <a:t>18.02.2015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59436B-E439-448C-AC07-8C4FC99EDE2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</a:t>
            </a:fld>
            <a:endParaRPr lang="ru-RU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28860" y="214290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Специальная оценка условия труда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      (ФЗ- 426 от 28.12. 2013 г.)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42844" y="857232"/>
            <a:ext cx="8858312" cy="500066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endParaRPr lang="ru-RU" b="1" u="sng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>
              <a:buAutoNum type="arabicPeriod"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Необходимость и основные причины введения: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Малый охват предприятий аттестацией рабочих мест;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Не соответствие современным условиям рыночной экономики;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Социальная несправедливость;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Экономическая незаинтересованность работодателей в улучшении условий труда и повышении безопасности труда.</a:t>
            </a:r>
          </a:p>
          <a:p>
            <a:pPr marL="342900" indent="-342900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2. </a:t>
            </a: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Побудительные стимулы для работодателей для проведения СОУТ (ФЗ- 426 от 28. 12. 2013 г., ФЗ- 412 от 28. 12. 2013 г.) 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Введение дополнительных тарифов страховых взносов в ПФР;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Возможность не платить дополнительные тарифы страховых взносов в ПФР;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Надбавки и скидки на тарифы страховых взносов в ФСС (на травматизм);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Значительное расширение перечня нарушений и увеличение административных штрафов;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Расширение процедур надзора за выполнением требований СОУТ, введение платных процедур.</a:t>
            </a: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10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214414" y="142852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ПРОЦЕДУРА СПЕЦИАЛЬНОЙ ОЦЕНКИ УСЛОВИЙ ТРУДА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(ФЗ- 426 от 28. 12. 2013 г. ст. 10-14)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7158" y="857232"/>
            <a:ext cx="3786214" cy="428628"/>
          </a:xfrm>
          <a:prstGeom prst="roundRect">
            <a:avLst/>
          </a:prstGeom>
          <a:solidFill>
            <a:srgbClr val="FFC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Рабочие места сотрудников, профессии по спискам № 1 и № 2 п. 1, 2 ч. 6 ст. 10.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72066" y="1142984"/>
            <a:ext cx="3286148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Рабочие места сотрудников, (остальные)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31" name="Прямая со стрелкой 30"/>
          <p:cNvCxnSpPr>
            <a:stCxn id="16" idx="2"/>
          </p:cNvCxnSpPr>
          <p:nvPr/>
        </p:nvCxnSpPr>
        <p:spPr>
          <a:xfrm rot="5400000">
            <a:off x="6429388" y="185736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5357818" y="2143116"/>
            <a:ext cx="2786082" cy="50006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Идентификация вредных и опасных факторов ст. 10.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 flipV="1">
            <a:off x="4286248" y="2285992"/>
            <a:ext cx="107157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143240" y="2643182"/>
            <a:ext cx="1785950" cy="28575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Выявлены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16200000" flipH="1">
            <a:off x="6911595" y="2518166"/>
            <a:ext cx="357190" cy="6072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6500826" y="3000372"/>
            <a:ext cx="1714512" cy="2857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Не выявлены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57224" y="3143248"/>
            <a:ext cx="4857784" cy="50006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Исследования и измерения идентифицированных факторов  (ст. 12, 13.)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71472" y="4000504"/>
            <a:ext cx="5072098" cy="28575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Определение класса условий труда ч. 8 ст. 12, ст. 14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14348" y="4500570"/>
            <a:ext cx="2071702" cy="64294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Вредные и опасные условия труда (ст. 12.)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14348" y="5357826"/>
            <a:ext cx="2643206" cy="64294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Дополнительные тарифы страховых взносов в ПРФ (ФЗ- 421 от 28. 12. 2013 г.)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571868" y="4500570"/>
            <a:ext cx="1928826" cy="71438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Оптимальные и допустимые условия труда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786182" y="5357826"/>
            <a:ext cx="1785950" cy="85725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Иные гарантии и компенсации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ТК ст.91, 117, 147.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500826" y="3786190"/>
            <a:ext cx="1785950" cy="92869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Декларирование соответствия условий труда ст. 11. 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5400000">
            <a:off x="1964513" y="382190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2035951" y="439341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35" idx="2"/>
          </p:cNvCxnSpPr>
          <p:nvPr/>
        </p:nvCxnSpPr>
        <p:spPr>
          <a:xfrm rot="16200000" flipH="1">
            <a:off x="3946916" y="3018232"/>
            <a:ext cx="21431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>
            <a:off x="4393405" y="382190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5400000">
            <a:off x="4108447" y="439261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44" idx="2"/>
          </p:cNvCxnSpPr>
          <p:nvPr/>
        </p:nvCxnSpPr>
        <p:spPr>
          <a:xfrm rot="16200000" flipH="1">
            <a:off x="1732339" y="5161372"/>
            <a:ext cx="214314" cy="1785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5500694" y="5072074"/>
            <a:ext cx="164307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rot="5400000" flipH="1" flipV="1">
            <a:off x="6965173" y="489347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39" idx="2"/>
            <a:endCxn id="48" idx="0"/>
          </p:cNvCxnSpPr>
          <p:nvPr/>
        </p:nvCxnSpPr>
        <p:spPr>
          <a:xfrm rot="16200000" flipH="1">
            <a:off x="7125908" y="3518297"/>
            <a:ext cx="50006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>
            <a:stCxn id="44" idx="3"/>
            <a:endCxn id="47" idx="1"/>
          </p:cNvCxnSpPr>
          <p:nvPr/>
        </p:nvCxnSpPr>
        <p:spPr>
          <a:xfrm>
            <a:off x="2786050" y="4822041"/>
            <a:ext cx="1000132" cy="964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857224" y="1285860"/>
            <a:ext cx="3143272" cy="500066"/>
          </a:xfrm>
          <a:prstGeom prst="roundRect">
            <a:avLst/>
          </a:prstGeom>
          <a:solidFill>
            <a:srgbClr val="FFC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Малые списки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000100" y="1785926"/>
            <a:ext cx="2928958" cy="7143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Где ранее выявлены вредные и опасные условия труда п. 3 ч. 6 ст. 10.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53" name="Прямая со стрелкой 52"/>
          <p:cNvCxnSpPr>
            <a:stCxn id="37" idx="2"/>
          </p:cNvCxnSpPr>
          <p:nvPr/>
        </p:nvCxnSpPr>
        <p:spPr>
          <a:xfrm rot="5400000">
            <a:off x="2089530" y="2839637"/>
            <a:ext cx="714380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11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428604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2844" y="571480"/>
            <a:ext cx="8858312" cy="521497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600" b="1" i="1" u="sng" dirty="0" smtClean="0">
              <a:solidFill>
                <a:srgbClr val="FF0000"/>
              </a:solidFill>
              <a:latin typeface="Helios"/>
            </a:endParaRPr>
          </a:p>
          <a:p>
            <a:pPr algn="ctr"/>
            <a:endParaRPr lang="ru-RU" sz="1600" b="1" i="1" u="sng" dirty="0" smtClean="0">
              <a:solidFill>
                <a:srgbClr val="FF0000"/>
              </a:solidFill>
              <a:latin typeface="Helios"/>
            </a:endParaRPr>
          </a:p>
          <a:p>
            <a:pPr algn="ctr"/>
            <a:endParaRPr lang="ru-RU" sz="1600" b="1" i="1" u="sng" dirty="0" smtClean="0">
              <a:solidFill>
                <a:srgbClr val="FF0000"/>
              </a:solidFill>
              <a:latin typeface="Helios"/>
            </a:endParaRPr>
          </a:p>
          <a:p>
            <a:pPr algn="ctr"/>
            <a:endParaRPr lang="ru-RU" sz="1600" b="1" i="1" u="sng" dirty="0" smtClean="0">
              <a:solidFill>
                <a:srgbClr val="FF0000"/>
              </a:solidFill>
              <a:latin typeface="Helios"/>
            </a:endParaRPr>
          </a:p>
          <a:p>
            <a:pPr algn="ctr"/>
            <a:r>
              <a:rPr lang="ru-RU" sz="1600" b="1" i="1" u="sng" dirty="0" smtClean="0">
                <a:solidFill>
                  <a:srgbClr val="FF0000"/>
                </a:solidFill>
                <a:latin typeface="Helios"/>
              </a:rPr>
              <a:t>Идентификация ( выявление ) потенциально вредных и ( или ) опасных </a:t>
            </a:r>
          </a:p>
          <a:p>
            <a:pPr algn="ctr"/>
            <a:r>
              <a:rPr lang="ru-RU" sz="1600" b="1" i="1" u="sng" dirty="0" smtClean="0">
                <a:solidFill>
                  <a:srgbClr val="FF0000"/>
                </a:solidFill>
                <a:latin typeface="Helios"/>
              </a:rPr>
              <a:t>факторов и сопоставление имеющихся на рабочем месте с факторами </a:t>
            </a:r>
          </a:p>
          <a:p>
            <a:pPr algn="ctr"/>
            <a:r>
              <a:rPr lang="ru-RU" sz="1600" b="1" i="1" u="sng" dirty="0" smtClean="0">
                <a:solidFill>
                  <a:srgbClr val="FF0000"/>
                </a:solidFill>
                <a:latin typeface="Helios"/>
              </a:rPr>
              <a:t>предусмотренными Классификатором (ФЗ- 426 от 28. 12. 2013 г.) </a:t>
            </a:r>
          </a:p>
          <a:p>
            <a:pPr algn="ctr"/>
            <a:r>
              <a:rPr lang="ru-RU" sz="1600" b="1" i="1" u="sng" dirty="0" smtClean="0">
                <a:solidFill>
                  <a:srgbClr val="FF0000"/>
                </a:solidFill>
                <a:latin typeface="Helios"/>
              </a:rPr>
              <a:t>(ст. 3, 10, 12.)</a:t>
            </a:r>
          </a:p>
          <a:p>
            <a:r>
              <a:rPr lang="ru-RU" sz="14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Осуществляется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–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экспертом организации проводящей СОУТ в соответствии с методикой проведения специальной оценки условий труда (ч. 1, 2, 7 ст. 10.)</a:t>
            </a:r>
          </a:p>
          <a:p>
            <a:r>
              <a:rPr lang="ru-RU" sz="1400" b="1" u="sng" dirty="0" smtClean="0">
                <a:solidFill>
                  <a:schemeClr val="accent2"/>
                </a:solidFill>
                <a:latin typeface="Helios"/>
              </a:rPr>
              <a:t>Определяются экспертом  -             </a:t>
            </a:r>
            <a:r>
              <a:rPr lang="ru-RU" sz="1400" b="1" dirty="0" smtClean="0">
                <a:solidFill>
                  <a:schemeClr val="accent2"/>
                </a:solidFill>
                <a:latin typeface="Helios"/>
              </a:rPr>
              <a:t>перечень подлежащих исследованиям и измерениям </a:t>
            </a:r>
          </a:p>
          <a:p>
            <a:r>
              <a:rPr lang="ru-RU" sz="1400" b="1" u="sng" dirty="0" smtClean="0">
                <a:solidFill>
                  <a:schemeClr val="accent2"/>
                </a:solidFill>
                <a:latin typeface="Helios"/>
              </a:rPr>
              <a:t>формируется и утверждается         </a:t>
            </a:r>
            <a:r>
              <a:rPr lang="ru-RU" sz="1400" b="1" dirty="0" smtClean="0">
                <a:solidFill>
                  <a:schemeClr val="accent2"/>
                </a:solidFill>
                <a:latin typeface="Helios"/>
              </a:rPr>
              <a:t>вредных и (или) опасных факторов на рабочих местах. </a:t>
            </a:r>
          </a:p>
          <a:p>
            <a:r>
              <a:rPr lang="ru-RU" sz="1400" b="1" u="sng" dirty="0" smtClean="0">
                <a:solidFill>
                  <a:schemeClr val="accent2"/>
                </a:solidFill>
                <a:latin typeface="Helios"/>
              </a:rPr>
              <a:t>комиссией.                                          </a:t>
            </a:r>
            <a:r>
              <a:rPr lang="ru-RU" sz="1400" b="1" dirty="0" smtClean="0">
                <a:solidFill>
                  <a:schemeClr val="accent2"/>
                </a:solidFill>
                <a:latin typeface="Helios"/>
              </a:rPr>
              <a:t>(ф. 3 прил.3 к Приказу)</a:t>
            </a:r>
          </a:p>
          <a:p>
            <a:r>
              <a:rPr lang="ru-RU" sz="14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Учитываются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–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сведения предоставленные работодателем согласно требованиям законодательства: (ч. 1 ст. 3, ч. 3 ст. 10, ч. 2 ст. 12.)	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algn="ctr">
              <a:buFont typeface="Wingdings" pitchFamily="2" charset="2"/>
              <a:buChar char="v"/>
            </a:pP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Helios"/>
              </a:rPr>
              <a:t>					</a:t>
            </a: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b="1" i="1" dirty="0">
              <a:solidFill>
                <a:schemeClr val="accent1">
                  <a:lumMod val="75000"/>
                </a:schemeClr>
              </a:solidFill>
              <a:latin typeface="Helios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57158" y="3214686"/>
            <a:ext cx="8429684" cy="214314"/>
          </a:xfrm>
          <a:prstGeom prst="round2Diag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Государственные гигиенические нормативные требования (ч. 3 ст. 12.)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57158" y="3500438"/>
            <a:ext cx="8429684" cy="428628"/>
          </a:xfrm>
          <a:prstGeom prst="round2Diag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Характеристики технологических процессов и производственного оборудования, сырья и материалов; (ч. 3 ст. 10)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57158" y="4000504"/>
            <a:ext cx="8429684" cy="500066"/>
          </a:xfrm>
          <a:prstGeom prst="round2Diag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Результаты ранее проводивших на данном рабочем месте исследований и измерений факторов производственной среды и трудового процесса; (п. 2 ч. 3 ст. 10 ч. 1 ст. 3.)</a:t>
            </a: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57158" y="4572008"/>
            <a:ext cx="8429684" cy="428628"/>
          </a:xfrm>
          <a:prstGeom prst="round2Diag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Наличие случаев производственного травматизма и (или) установления профессионального заболевания; (п. 3 ч. 3 ст. 10.)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357158" y="5072074"/>
            <a:ext cx="8429684" cy="428628"/>
          </a:xfrm>
          <a:prstGeom prst="round2Diag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Предложения работников по проведению на своем рабочем месте идентификации вредных и (или) опасных факторов. (п. 4 ч. 3 ст. 10.)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12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500042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28564" y="285728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>
                <a:solidFill>
                  <a:srgbClr val="7030A0"/>
                </a:solidFill>
                <a:latin typeface="Helios"/>
              </a:rPr>
              <a:t>Исследования и измерения идентифицированных факторов </a:t>
            </a:r>
          </a:p>
          <a:p>
            <a:pPr algn="ctr"/>
            <a:r>
              <a:rPr lang="ru-RU" b="1" i="1" u="sng" dirty="0" smtClean="0">
                <a:solidFill>
                  <a:srgbClr val="7030A0"/>
                </a:solidFill>
                <a:latin typeface="Helios"/>
              </a:rPr>
              <a:t>(ФЗ -426 от 29. 12. 2013 г. ст. 10, 12, 14.)</a:t>
            </a: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14282" y="928670"/>
            <a:ext cx="8715436" cy="785818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Осуществляются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–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испытательной лабораторией, экспертами и иными работниками организации проводящей СОУТ (ч. 5 ст. 10, ч. 3 ст. 12, ст. 13, методика разд.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III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п. 11)</a:t>
            </a: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14282" y="1785926"/>
            <a:ext cx="8715436" cy="571504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Используются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–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утвержденные и аттестованные методы исследований (испытаний) и методики (методы) измерений. (п. 4 ч. 2 ст. 12.)</a:t>
            </a: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214282" y="3286124"/>
            <a:ext cx="8715436" cy="500066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Результаты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оформляются протоколами (ч. 6- 11 ст. 12, ст. 13.) методика разд.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III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п. 15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85688" y="3714752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>
                <a:solidFill>
                  <a:schemeClr val="tx2"/>
                </a:solidFill>
                <a:latin typeface="Helios"/>
              </a:rPr>
              <a:t>Определение условий труда на рабочих местах по классам ( 1 – оптимальный, </a:t>
            </a:r>
          </a:p>
          <a:p>
            <a:pPr algn="ctr"/>
            <a:r>
              <a:rPr lang="ru-RU" b="1" i="1" u="sng" dirty="0" smtClean="0">
                <a:solidFill>
                  <a:schemeClr val="tx2"/>
                </a:solidFill>
                <a:latin typeface="Helios"/>
              </a:rPr>
              <a:t>2 – допустимый, 3 – вредный, 4 - опасный) (ч. 8- 11 ст. 12, ст. 14.)</a:t>
            </a: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214282" y="4643446"/>
            <a:ext cx="8715404" cy="571504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Проводит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–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эксперт организации, проводящей специальную оценку условий труда. (ч. 8 ст. 12, ч. 6, 7 ст. 14.)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214282" y="5286388"/>
            <a:ext cx="8715404" cy="500066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Результаты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оформляются заключением эксперта. (ч. 6 ст. 14, методика разд.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IV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п. 17.)</a:t>
            </a: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14282" y="2428868"/>
            <a:ext cx="8715436" cy="785818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5720" y="2357430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Организация проводящая СОУТ определяет методы исследований и измерений, состав экспертов и иных работников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самостоятельно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5 ст. 12.)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13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02" y="285728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Helios"/>
              </a:rPr>
              <a:t>Декларирование соответствия условий труда государственным     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Helios"/>
              </a:rPr>
              <a:t>                 нормативным требованиям охраны труда 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Helios"/>
              </a:rPr>
              <a:t>                       ( ФЗ- 426 от 28. 12. 2013 г. ст. 10, 11.)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85720" y="1357298"/>
            <a:ext cx="8572560" cy="1357322"/>
          </a:xfrm>
          <a:prstGeom prst="round2DiagRect">
            <a:avLst/>
          </a:prstGeom>
          <a:solidFill>
            <a:srgbClr val="FCC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Составляется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работодателем в отношении рабочих мест, на которых по результатам идентификации, исследований и измерений не выявлены вредные и (или) опасные факторы производственной среды и условий труда. (ч. 4 ст. 10, ч. 1 ст. 11.)</a:t>
            </a: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85720" y="3071810"/>
            <a:ext cx="8572560" cy="571504"/>
          </a:xfrm>
          <a:prstGeom prst="round2DiagRect">
            <a:avLst/>
          </a:prstGeom>
          <a:solidFill>
            <a:srgbClr val="FCC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Оформляется и подается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работодателем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. (ч. 1 ст. 11)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5720" y="4071942"/>
            <a:ext cx="8572560" cy="571504"/>
          </a:xfrm>
          <a:prstGeom prst="round2DiagRect">
            <a:avLst/>
          </a:prstGeom>
          <a:solidFill>
            <a:srgbClr val="FCC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Действует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 течении 5 лет со дня утверждения отчета о проведении СОУТ. (ч. 4 ст. 11.)</a:t>
            </a: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85720" y="4786322"/>
            <a:ext cx="8572560" cy="571504"/>
          </a:xfrm>
          <a:prstGeom prst="round2DiagRect">
            <a:avLst/>
          </a:prstGeom>
          <a:solidFill>
            <a:srgbClr val="FCC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Ведется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реестр декларации соответствия условий труда. (ч. 3 ст. 11.)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14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142976" y="0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ДЕКЛАРИРОВАНИЕ СООТВЕТСТВИЯ УСЛОВИЙ ТРУДА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            (ФЗ- 426 от 28. 12. 2013 г. ст. 10, 11.)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42910" y="1071546"/>
            <a:ext cx="3643338" cy="1571636"/>
          </a:xfrm>
          <a:prstGeom prst="roundRect">
            <a:avLst/>
          </a:prstGeom>
          <a:solidFill>
            <a:srgbClr val="8BD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Оформляется в порядке установленном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труда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000100" y="2643182"/>
            <a:ext cx="2928958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Декларация соответствия условий труда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428728" y="3214686"/>
            <a:ext cx="2000264" cy="7858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Срок действия декларации 5 лет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1, 2, 4 ст. 11.)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14942" y="714356"/>
            <a:ext cx="2928958" cy="50006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Реестр деклараций соответствия условий труда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786314" y="1214422"/>
            <a:ext cx="3786214" cy="1928826"/>
          </a:xfrm>
          <a:prstGeom prst="roundRect">
            <a:avLst/>
          </a:prstGeom>
          <a:solidFill>
            <a:srgbClr val="8BD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Ведет федеральный орган исполнительной власти, уполномоченный на осуществление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(ч. 3 ст. 11.)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643438" y="3357562"/>
            <a:ext cx="4071966" cy="1785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Срок действия считается продленными на следующие 5 лет в случае отсутствия за период действия декларации несчастных случаев на производстве и профессиональных заболеваний работников, на рабочих местах, в отношении которых принято указанная декларации (ч. 7 ст. 11.)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16" name="Прямая со стрелкой 15"/>
          <p:cNvCxnSpPr>
            <a:stCxn id="41" idx="3"/>
            <a:endCxn id="55" idx="1"/>
          </p:cNvCxnSpPr>
          <p:nvPr/>
        </p:nvCxnSpPr>
        <p:spPr>
          <a:xfrm>
            <a:off x="3929058" y="2928934"/>
            <a:ext cx="714380" cy="13216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9" idx="3"/>
            <a:endCxn id="55" idx="1"/>
          </p:cNvCxnSpPr>
          <p:nvPr/>
        </p:nvCxnSpPr>
        <p:spPr>
          <a:xfrm>
            <a:off x="3428992" y="3607595"/>
            <a:ext cx="121444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4" idx="2"/>
            <a:endCxn id="55" idx="0"/>
          </p:cNvCxnSpPr>
          <p:nvPr/>
        </p:nvCxnSpPr>
        <p:spPr>
          <a:xfrm rot="5400000">
            <a:off x="6572264" y="325040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3357554" y="5572140"/>
            <a:ext cx="5572164" cy="12858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 случае если с работниками на данном рабочем месте произошел несчастный случай или выявлено профессиональное заболевание, декларация прекращается и проводится внеплановая СОУТ. (ч. 5, 6 ст. 11.)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30" name="Прямая со стрелкой 29"/>
          <p:cNvCxnSpPr>
            <a:endCxn id="54" idx="1"/>
          </p:cNvCxnSpPr>
          <p:nvPr/>
        </p:nvCxnSpPr>
        <p:spPr>
          <a:xfrm flipV="1">
            <a:off x="3857620" y="2178835"/>
            <a:ext cx="928694" cy="7762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55" idx="2"/>
            <a:endCxn id="21" idx="0"/>
          </p:cNvCxnSpPr>
          <p:nvPr/>
        </p:nvCxnSpPr>
        <p:spPr>
          <a:xfrm rot="5400000">
            <a:off x="6197215" y="5089934"/>
            <a:ext cx="428628" cy="535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15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4282" y="428604"/>
            <a:ext cx="8643998" cy="53578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algn="ctr"/>
            <a:endParaRPr lang="ru-RU" sz="1400" b="1" i="1" u="sng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r>
              <a:rPr lang="ru-RU" sz="14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Результаты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СОУТ оформляются организацией, проводящей специальную оценку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условий труда в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</a:t>
            </a:r>
            <a:r>
              <a:rPr lang="ru-RU" sz="14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виде отчета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, который включает: (ч. 1 ст. 15)</a:t>
            </a:r>
          </a:p>
          <a:p>
            <a:pPr marL="342900" indent="-342900">
              <a:buAutoNum type="arabicPeriod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Сведения об организации, проводящей СОУТ с приложением копии документов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установленных законодательством; (п.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1.)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2. Перечень рабочих мест на которых проводилась СОУТ с указанием 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идентифицированных потенциально вредных и (или) опасных факторов; (п.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2.)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3. Карты СОУТ, содержащие сведения о классе условий труда на конкретных рабочих 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местах установленные экспертом; (п. п. 3.)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4. Протоколы исследований и измерений идентифицированных вредных  и (или) 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опасных факторов; (п. п. 4.)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5. Протоколы оценки эффективности средств индивидуальной защиты; (п. п. 5.)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6. Протокол комиссии, содержащий решение о невозможности проведения 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исследований и измерений по СОУТ; (п. п. 7.)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7. Сводную ведомость результатов СОУТ; (п. п. 7)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8. Перечень рекомендуемых мероприятий по улучшению условий труда; (п. п. 8)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9. Заключения эксперта организации, проводящей СОУТ. (п. п. 9.)</a:t>
            </a:r>
          </a:p>
          <a:p>
            <a:pPr marL="342900" indent="-342900"/>
            <a:endParaRPr lang="ru-RU" sz="1400" b="1" i="1" u="sng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r>
              <a:rPr lang="ru-RU" sz="1400" b="1" i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Отчет подписывается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всеми членами комиссии и утверждается председателем 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комиссии. (ч. 2, 3, 4 ст. 15.)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Работодатель организует ознакомление работников с результатами СОУТ на их рабочих </a:t>
            </a:r>
          </a:p>
          <a:p>
            <a:pPr marL="342900" indent="-342900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местах под роспись в срок не позднее 30 календарных дней со дня утверждения отчета. (ч. 5 ст. 15.)</a:t>
            </a: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Helios"/>
            </a:endParaRPr>
          </a:p>
          <a:p>
            <a:pPr marL="342900" indent="-342900" algn="ctr"/>
            <a:endParaRPr lang="ru-RU" sz="1400" b="1" dirty="0">
              <a:solidFill>
                <a:schemeClr val="accent1">
                  <a:lumMod val="75000"/>
                </a:schemeClr>
              </a:solidFill>
              <a:latin typeface="Heli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428604"/>
            <a:ext cx="6810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 smtClean="0">
                <a:solidFill>
                  <a:srgbClr val="C00000"/>
                </a:solidFill>
                <a:latin typeface="Helios"/>
              </a:rPr>
              <a:t>Оформление результатов специальной оценки условий труда</a:t>
            </a:r>
          </a:p>
          <a:p>
            <a:r>
              <a:rPr lang="ru-RU" sz="1600" b="1" i="1" u="sng" dirty="0" smtClean="0">
                <a:solidFill>
                  <a:srgbClr val="C00000"/>
                </a:solidFill>
                <a:latin typeface="Helios"/>
              </a:rPr>
              <a:t>ФЗ- 426 от 28. 12. 2013 г. (ч. 1- ч. 8 ст. 15. приказ прил. 3, 4.)</a:t>
            </a:r>
            <a:endParaRPr lang="ru-RU" sz="1600" b="1" i="1" u="sng" dirty="0">
              <a:solidFill>
                <a:srgbClr val="C00000"/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16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85720" y="1142984"/>
            <a:ext cx="8643998" cy="4500594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Разработка и реализация мероприятий, направленных на улучшения условий труда работников.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Информирование работников об условиях труда на рабочих местах и полагающихся им гарантиях и компенсациях. (ст. 92, 117, 147 ТК.)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Обеспечение работников средствами индивидуальной защиты, а также оснащения рабочих мест средствами коллективной защиты.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Осуществление контроля за состоянием условий труда на рабочих местах.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Организация, в случаях установленных законодательством РФ, обязательных предварительных и периодических медицинских осмотров.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Установления работникам предусмотренных Трудовым Кодексом РФ гарантий и компенсаций.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Установления дополнительного тарифа страховых взносов в ПФ РФ с учетом класса (подкласса) условий труда на рабочем месте.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Расчет скидок (надбавок) к страховому тарифу на обязательное социальное страхование от несчастных случаев на производстве и профессиональных заболеваний.</a:t>
            </a:r>
          </a:p>
          <a:p>
            <a:pPr marL="342900" indent="-342900" algn="ctr">
              <a:buAutoNum type="arabicPeriod"/>
            </a:pP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728" y="357166"/>
            <a:ext cx="6991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ПРИМЕНЕНИЕ РЕЗУЛЬТАТОВ СПЕЦИАЛЬНОЙ ОЦЕНКИ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    УСЛОВИЙ ТРУДА (СОУТ) (ФЗ- 426 от 28. 12. 2013 г. ст. 7.)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17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85720" y="785794"/>
            <a:ext cx="8643998" cy="500066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9. Обоснования и финансирования мероприятий по улучшению условий и охраны труда, в том числе за счет средств обязательного социального страхования от несчастных случаев на производстве и профессиональных заболеваний.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10. Подготовка статистической отчетности об условиях труда.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11. Решение вопроса о связи заболеваний с воздействием на работников на их рабочих местах вредных и (или) опасных производственных факторов, а также расследования несчастных случаев на производстве и профессиональных заболеваний.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12. Рассмотрения и урегулирования разногласий, связанных с обеспечением безопасных условий труда, между работниками и работодателем.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13. Определения в случаях, установленных законодательством РФ, видов санитарно-бытового и медицинского обеспечения работников, их объема и условий их предоставления.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14. Принятия решения об установлении предусмотренных трудовым законодательством ограничений для отдельных категорий работников.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15. Оценка уровня профессиональных рисков.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16. Иных целей.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0166" y="142852"/>
            <a:ext cx="6539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ПРИМЕНЕНИЕ РЕЗУЛЬТАТОВ СПЕЦИАЛЬНОЙ ОЦЕНКИ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                        УСЛОВИЙ ТРУДА (СОУТ)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18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714480" y="142852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ЗАКЛЮЧИТЕЛЬНЫЕ МЕРОПРИЯТИЯ ПО СОУТ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642918"/>
            <a:ext cx="2500330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СОУТ ФЗ- 426 от 28.12.2013 ст. 15, 18.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1571612"/>
            <a:ext cx="3857652" cy="17145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Работодатель организует ознакомление работников с результатами проведения СОУТ на рабочих местах под роспись в срок не позднее чем 30 календарных дней со дня утверждения отчета о проведении СОУТ (ч. 5 ст. 15.)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857752" y="1571612"/>
            <a:ext cx="4071966" cy="24288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Работодатель на своем официальном сайте в информационно-телекоммуникационной сети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“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Интернет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”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организует размещение свободных данных о результатах проведения СОУТ в части установления классов условий труда на рабочих местах и перечня мероприятий по улучшению условий и охраны труда работников, в срок не позднее чем в течении 30 календарных дней со дня утверждения отчета (ч. 6 ст. 15.)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4282" y="3929066"/>
            <a:ext cx="3857652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Результаты проведения СОУТ, в том числе в отношении рабочих мест, условия труда на которых признаны допустимыми и декларируются, подлежат передаче в информационную систему учета. Обязанность по передаче возлагается на организацию проводящую СОУТ (ч. 1 ст. 18.)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57752" y="4286256"/>
            <a:ext cx="4071966" cy="24288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Организация проводящая СОУТ в течении 10 рабочих дней со дня утверждения отчета о ее проведении, передает в информационную систему учета в форме электронного документа, подписанного квалифицированной электронной подписью, сведения предусмотренные  в ч. 2 ст. 18 (ч. 3 ст. 18.)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40" name="Прямая соединительная линия 39"/>
          <p:cNvCxnSpPr>
            <a:stCxn id="22" idx="2"/>
          </p:cNvCxnSpPr>
          <p:nvPr/>
        </p:nvCxnSpPr>
        <p:spPr>
          <a:xfrm rot="16200000" flipH="1">
            <a:off x="1732351" y="4089789"/>
            <a:ext cx="5500702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23" idx="3"/>
          </p:cNvCxnSpPr>
          <p:nvPr/>
        </p:nvCxnSpPr>
        <p:spPr>
          <a:xfrm rot="10800000">
            <a:off x="4071934" y="242886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27" idx="1"/>
          </p:cNvCxnSpPr>
          <p:nvPr/>
        </p:nvCxnSpPr>
        <p:spPr>
          <a:xfrm>
            <a:off x="4500562" y="278605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rot="10800000">
            <a:off x="4071934" y="485776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4500562" y="542926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19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000100" y="142852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ЭКСПЕРТИЗА КАЧЕСТВА СОУТ (ФЗ- 426 от 28. 12. 2013 ст. 24.)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85852" y="642918"/>
            <a:ext cx="6715172" cy="20002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На основании: </a:t>
            </a:r>
          </a:p>
          <a:p>
            <a:endParaRPr lang="ru-RU" b="1" u="sng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3240" y="642918"/>
            <a:ext cx="49292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Осуществления мероприятий по государственному контролю (надзору), заявлений работников, профессиональных союзов, их объединений, иных уполномоченных работниками представительных органов, а также работодателей, их объединений, страховщиков (п. 1 ч. 2 ст. 24.)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571876"/>
            <a:ext cx="3500430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</a:t>
            </a:r>
          </a:p>
          <a:p>
            <a:endParaRPr lang="ru-RU" b="1" u="sng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4" y="3571876"/>
            <a:ext cx="3214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Осуществляется органом исполнительной власти субъекта РФ в области от (Минтруд РФ) (ч. 1 ст. 24.)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00694" y="3571876"/>
            <a:ext cx="3643306" cy="1643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По представлению территориального органа исполнительной власти государственного надзора в области ОТ (Роструд РТ)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(п. 1 ч. 2 ст. 24.)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786018" y="5500678"/>
            <a:ext cx="6357982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Порядок проведения экспертиза качества СОУТ и порядок рассмотрения разногласий по вопросам проведения такой экспертизы устанавливается уполномоченным Правительством РФ федеральным органом исполнительной власти (ч. 5 ст. 24.)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4287042" y="2857496"/>
            <a:ext cx="42783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43042" y="3071810"/>
            <a:ext cx="585791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1393009" y="332184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7250925" y="332184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571604" y="2643182"/>
            <a:ext cx="1933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На платной основе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(п. 2 ч.2, ч. 3 ст. 24.)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10800000">
            <a:off x="1643042" y="5072074"/>
            <a:ext cx="38576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 flipH="1" flipV="1">
            <a:off x="1428728" y="485776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57422" y="4786322"/>
            <a:ext cx="284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На безвозмездной основе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00166" y="0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Права и обязанности работодателя в связи с проведением СОУТ (ФЗ- 426 от 28.12. 2013 г. ст. 4.)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42844" y="1214422"/>
            <a:ext cx="8858312" cy="392909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/>
            <a:endParaRPr lang="ru-RU" sz="2000" b="1" u="sng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endParaRPr lang="ru-RU" sz="2000" b="1" u="sng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Работодатель в праве:</a:t>
            </a:r>
          </a:p>
          <a:p>
            <a:pPr marL="342900" indent="-3429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1 ст. 4):</a:t>
            </a:r>
          </a:p>
          <a:p>
            <a:pPr marL="342900" indent="-342900">
              <a:buFont typeface="Wingdings" pitchFamily="2" charset="2"/>
              <a:buChar char="v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1. Требовать от организации, проводящей СОУТ 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обоснование результатов ее проведения;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2. 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Проводить внеплановую СОУТ в порядке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, установленном настоящим ФЗ;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3. 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Требовать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от организации, проводящей СОУТ 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документы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подтверждающие ее соответствие требованиям ст. 19 настоящего ФЗ;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4. 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Обжаловать в порядке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, установленном ст. 26 настоящего ФЗ, 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действия (бездействие</a:t>
            </a:r>
            <a:r>
              <a:rPr lang="en-US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)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организации, проводящей СОУТ).</a:t>
            </a:r>
          </a:p>
          <a:p>
            <a:pPr marL="342900" indent="-342900"/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20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42878" y="142852"/>
            <a:ext cx="8501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КОНТРОЛЬ И НАДЗОР ЗА ПРОВЕДЕНИЕМ СОУТ (ФЗ- 426 от 28. 12. 2013 ст. 25.)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58" y="714356"/>
            <a:ext cx="3357554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Работодатель (п. 3, 4 ч. 1 ст. 4.)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7" name="Солнце 26"/>
          <p:cNvSpPr/>
          <p:nvPr/>
        </p:nvSpPr>
        <p:spPr>
          <a:xfrm>
            <a:off x="4143372" y="1571612"/>
            <a:ext cx="914400" cy="9144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57158" y="1428736"/>
            <a:ext cx="3357554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Организация проводящая СОУТ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57158" y="2143116"/>
            <a:ext cx="335755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Работник (п. 1- 3 ч. 1 ч. 2 ст. 5.)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714356"/>
            <a:ext cx="3643338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Государственный контроль (Роструд РТ) (ч. 1 ст. 25.)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357818" y="1643050"/>
            <a:ext cx="3643338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Профсоюзный контроль (ч. 2 ст.25.)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14810" y="3071810"/>
            <a:ext cx="3214710" cy="10001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Федеральный орган государственного надзора в области ОТ (Роструд РТ)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1 ст. 26.)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5786" y="3071810"/>
            <a:ext cx="2928958" cy="7858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Судебный порядок (ч. 1, 2 ст. 26.)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14744" y="4286256"/>
            <a:ext cx="1428760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Результаты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786446" y="4786322"/>
            <a:ext cx="2643206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Нарушения отсутствуют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00100" y="4857760"/>
            <a:ext cx="2286016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Нарушения имеются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786050" y="5643554"/>
            <a:ext cx="2500330" cy="12144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Штраф, дисквалификация экспертов и (или) приостановление деятельности органа при СОУТ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5643554"/>
            <a:ext cx="2286016" cy="12144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Информация в Росаккредитацию РФ, Минтруд РФ, Роструд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46" name="Прямая со стрелкой 45"/>
          <p:cNvCxnSpPr>
            <a:stCxn id="27" idx="0"/>
            <a:endCxn id="22" idx="3"/>
          </p:cNvCxnSpPr>
          <p:nvPr/>
        </p:nvCxnSpPr>
        <p:spPr>
          <a:xfrm rot="16200000" flipV="1">
            <a:off x="3836171" y="807211"/>
            <a:ext cx="642942" cy="8858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27" idx="0"/>
            <a:endCxn id="31" idx="1"/>
          </p:cNvCxnSpPr>
          <p:nvPr/>
        </p:nvCxnSpPr>
        <p:spPr>
          <a:xfrm rot="5400000" flipH="1" flipV="1">
            <a:off x="4693443" y="907237"/>
            <a:ext cx="571504" cy="7572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28" idx="3"/>
            <a:endCxn id="27" idx="1"/>
          </p:cNvCxnSpPr>
          <p:nvPr/>
        </p:nvCxnSpPr>
        <p:spPr>
          <a:xfrm>
            <a:off x="3714712" y="1678769"/>
            <a:ext cx="428660" cy="35004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27" idx="3"/>
            <a:endCxn id="33" idx="1"/>
          </p:cNvCxnSpPr>
          <p:nvPr/>
        </p:nvCxnSpPr>
        <p:spPr>
          <a:xfrm flipV="1">
            <a:off x="5057772" y="1893083"/>
            <a:ext cx="300046" cy="13572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29" idx="3"/>
          </p:cNvCxnSpPr>
          <p:nvPr/>
        </p:nvCxnSpPr>
        <p:spPr>
          <a:xfrm rot="10800000" flipV="1">
            <a:off x="3714712" y="2143116"/>
            <a:ext cx="642974" cy="285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rot="10800000" flipV="1">
            <a:off x="3643306" y="2357430"/>
            <a:ext cx="85725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34" idx="0"/>
          </p:cNvCxnSpPr>
          <p:nvPr/>
        </p:nvCxnSpPr>
        <p:spPr>
          <a:xfrm>
            <a:off x="4643438" y="2285992"/>
            <a:ext cx="1178727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34" idx="1"/>
          </p:cNvCxnSpPr>
          <p:nvPr/>
        </p:nvCxnSpPr>
        <p:spPr>
          <a:xfrm rot="10800000">
            <a:off x="3714744" y="357187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rot="16200000" flipH="1">
            <a:off x="3286116" y="3857628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>
            <a:stCxn id="34" idx="2"/>
          </p:cNvCxnSpPr>
          <p:nvPr/>
        </p:nvCxnSpPr>
        <p:spPr>
          <a:xfrm rot="5400000">
            <a:off x="5375678" y="3839769"/>
            <a:ext cx="214314" cy="678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stCxn id="37" idx="1"/>
          </p:cNvCxnSpPr>
          <p:nvPr/>
        </p:nvCxnSpPr>
        <p:spPr>
          <a:xfrm rot="10800000" flipV="1">
            <a:off x="3143240" y="4572008"/>
            <a:ext cx="57150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stCxn id="37" idx="3"/>
          </p:cNvCxnSpPr>
          <p:nvPr/>
        </p:nvCxnSpPr>
        <p:spPr>
          <a:xfrm>
            <a:off x="5143504" y="4572008"/>
            <a:ext cx="64294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stCxn id="41" idx="3"/>
          </p:cNvCxnSpPr>
          <p:nvPr/>
        </p:nvCxnSpPr>
        <p:spPr>
          <a:xfrm>
            <a:off x="3286116" y="5072074"/>
            <a:ext cx="235745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41" idx="2"/>
          </p:cNvCxnSpPr>
          <p:nvPr/>
        </p:nvCxnSpPr>
        <p:spPr>
          <a:xfrm rot="16200000" flipH="1">
            <a:off x="2285984" y="5143512"/>
            <a:ext cx="35719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10800000">
            <a:off x="214282" y="5857892"/>
            <a:ext cx="257176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5400000" flipH="1" flipV="1">
            <a:off x="-571536" y="5072074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5400000" flipH="1" flipV="1">
            <a:off x="-678693" y="3393281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>
            <a:endCxn id="29" idx="1"/>
          </p:cNvCxnSpPr>
          <p:nvPr/>
        </p:nvCxnSpPr>
        <p:spPr>
          <a:xfrm flipV="1">
            <a:off x="214282" y="2428868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rot="5400000" flipH="1" flipV="1">
            <a:off x="-142908" y="2143116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endCxn id="28" idx="1"/>
          </p:cNvCxnSpPr>
          <p:nvPr/>
        </p:nvCxnSpPr>
        <p:spPr>
          <a:xfrm flipV="1">
            <a:off x="214282" y="1678769"/>
            <a:ext cx="142876" cy="107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rot="5400000" flipH="1" flipV="1">
            <a:off x="-178627" y="1393017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>
            <a:endCxn id="22" idx="1"/>
          </p:cNvCxnSpPr>
          <p:nvPr/>
        </p:nvCxnSpPr>
        <p:spPr>
          <a:xfrm flipV="1">
            <a:off x="214282" y="928670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21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000100" y="142852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ПЕРЕХОДНЫЕ ПОЛОЖЕНИЯ (ФЗ- 426 от 28. 12. 2013 ст. 27.)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42844" y="1000108"/>
            <a:ext cx="8715436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Организации, аккредитованные в порядке, действовавшем до вступления в силу настоящего ФЗ в праве проводить СОУТ до истечения срока действия имеющихся на день вступления в силу настоящего ФЗ аттестатов аккредитации испытательных лабораторий этих организаций, но не позднее чем до 31. 12. 2018 г. включительно (ч. 1 ст. 27.)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42844" y="2714620"/>
            <a:ext cx="8715436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Данные организации, в случае истечения срока действия аттестатов аккредитации испытательных лабораторий в 2014 г., вправе проводить СОУТ, без учета требований по экспертам установленными п. 2 ч. 1 ст. 19, до 31. 12. 2014 г. включительно (ч. 2 ст. 27.)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42844" y="4429132"/>
            <a:ext cx="8715436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Обязанности экспертов данных организаций вправе выполнять лица, работающие в этих организациях по трудовому договору и допущенные в порядке, установленном законодательством РФ о техническом регулировании, к работе в испытательных лабораториях по состоянию на день вступления в силу настоящего ФЗ, но не позднее 31. 12. 2014 г. (ч. 3 ст. 27.)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53" name="Прямая со стрелкой 52"/>
          <p:cNvCxnSpPr>
            <a:stCxn id="47" idx="2"/>
            <a:endCxn id="48" idx="0"/>
          </p:cNvCxnSpPr>
          <p:nvPr/>
        </p:nvCxnSpPr>
        <p:spPr>
          <a:xfrm rot="5400000">
            <a:off x="4250529" y="246458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48" idx="2"/>
            <a:endCxn id="49" idx="0"/>
          </p:cNvCxnSpPr>
          <p:nvPr/>
        </p:nvCxnSpPr>
        <p:spPr>
          <a:xfrm rot="5400000">
            <a:off x="4250529" y="417909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22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000100" y="142852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ПЕРЕХОДНЫЕ ПОЛОЖЕНИЯ (ФЗ- 426 от 28. 12. 2013 ст. 27.)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42844" y="785794"/>
            <a:ext cx="8786874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Результаты аттестации рабочих мест по условиям труда проведенной до дня вступления в силу ФЗ- 146, действуют в течении 5 лет со дня завершения данной аттестации. Работодатель вправе провести СОУТ в порядке установленном настоящим ФЗ до истечения срока действия имеющихся результатов аттестации рабочих мест по условиям труда (ч. 4 ст. 27.)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42844" y="2071678"/>
            <a:ext cx="8786874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 отношении рабочих мест, в организациях осуществляющих отдельные виды деятельности, при создании угрозы жизни и здоровью работника, членов комиссии, иных лиц (ч. 7 ст. 9), с учетом особенностей СОУТ проводится в общем порядке предусмотренном настоящим ФЗ, до установления особенностей проведения СОУТ на таких рабочих местах (ч. 5 ст. 27.)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42844" y="3357562"/>
            <a:ext cx="8786874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 отношении рабочих мест не указанных в ч. 6 ст. 10 (списки № 1, 2, малые списки, рабочие места на которых по результатам ранее проведенных АРМ по условиям труда или СОУТ были установлены вредные и (или) опасные условия труда) настоящего ФЗ СОУТ может проводится поэтапно и должна быть завершена не позднее чем 31. 12. 2018 г. (ч. 5 ст. 27.)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4643446"/>
            <a:ext cx="8715436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Статья 18 настоящего ФЗ (Федеральная государственная информационная система учета результата СОУТ) вступит в силу с 1. 01. 2016 г. (ч. 2 ст. 28.)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5643554"/>
            <a:ext cx="5857916" cy="8572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До 1 января 2016 г. сведения указанные в ст. 18 настоящего ФЗ передаются в Роструд (ч. 3 ст. 28.)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23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71604" y="14285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ДОКУМЕНТЫ И СРОКИ ОТЧЕТНОСТИ ПРИ ПРОВЕДЕНИИ   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      СПЕЦИАЛЬНОЙ ОЦЕНКИ УСЛОВИЙ ТРУДА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0" y="785793"/>
          <a:ext cx="9144000" cy="5131911"/>
        </p:xfrm>
        <a:graphic>
          <a:graphicData uri="http://schemas.openxmlformats.org/drawingml/2006/table">
            <a:tbl>
              <a:tblPr/>
              <a:tblGrid>
                <a:gridCol w="620035"/>
                <a:gridCol w="4338502"/>
                <a:gridCol w="2355962"/>
                <a:gridCol w="1829501"/>
              </a:tblGrid>
              <a:tr h="507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en-US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действия и (или) документа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Срок действия или вступления в силу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 утвердивший документ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Аккредитация и включение в реестр организаций, проводящих СОУТ (п.3 ч.1, ч.2 ст.19)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Минтруд РФ, Ф. агенство по аккредитации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Аттестация эксперта на право выполнения работ по СОУТ и выдача сертификата (ч.1 ст. 20)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Минтруд РФ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Реестр экспертов, организаций проводящих СОУТ (ч.1, 3, 4 ст.4, ч.1 ст. 21)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Минтруд РФ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Перечень рабочих мест, подлежащих СОУТ (ч.5, 6, 7 ст.9)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Работодатель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Перечень идентифицированных вредных и (или) опасных факторов условий труда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Эксперт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Перечень вредных и (или) опасных факторов, подлежащих исследованиям и измерениям (ч.2, 3, 7 ст.10, 12)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Комиссия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комиссии о невозможности проведения исследований и измерений (копия протокола) (ч.9 ст.12, ч.10 ст.12)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календарных дней со дня принятия решения комиссией (ч. 11 ст. 12)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Роструд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РФ  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(ч.11 ст.12)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24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71604" y="14285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ДОКУМЕНТЫ И СРОКИ ОТЧЕТНОСТИ ПРИ ПРОВЕДЕНИИ   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      СПЕЦИАЛЬНОЙ ОЦЕНКИ УСЛОВИЙ ТРУДА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-31" y="785793"/>
          <a:ext cx="9144031" cy="5189946"/>
        </p:xfrm>
        <a:graphic>
          <a:graphicData uri="http://schemas.openxmlformats.org/drawingml/2006/table">
            <a:tbl>
              <a:tblPr/>
              <a:tblGrid>
                <a:gridCol w="620069"/>
                <a:gridCol w="4338500"/>
                <a:gridCol w="2355961"/>
                <a:gridCol w="1829501"/>
              </a:tblGrid>
              <a:tr h="39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Декларация соответствия условиям труда (продлевается) (ч.1, 2, 7 ст.11)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лет с момента утверждения отчета (ч.4 ст.11)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Минтруд РФ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(ч.2 ст.11)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Реестр декларации соответствия условий труда (ч.3 ст.11)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Роструд РФ 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(ч.3 ст. 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Прекращение действия декларации в отношении рабочего места, на котором произошел несчастный случай с работником, или выявлены профессиональные заболевания (ч.5 ст.11)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календарных дней со дня наступления указанных обстоятельств (ч.6 ст.11)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Роструд РФ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11.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Отчет по СОУТ (ч.4 ст.8, ч.1 ст.15)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лет с момента утверждения (ч.4 ст.11)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Председатель комиссии 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(ч.2,3 ст.15)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 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Результаты СОУТ, в том числе в отношении рабочих мест, условия труда, на которых признаны допустимыми и декларируются, передаются в Федеральную систему учета (ч.1, 2 ст.18)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рабочих дней со дня утверждения отчета (ч.3, 5 ст.18)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Организация, проводящая СОУТ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13.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Размещение на сайте в информационно-телекоммуникационной сети “Интернет” сводных данных о результатах СОУТ (ч.6 ст.15)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 календарных дней со дня утверждения отчета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Работодатель 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(ч.6 ст.15)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Ознакомление работников с результатами СОУТ на их рабочих местах под роспись (ч.5 ст.15)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 календарных дней со дня утверждения отчета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Работодатель (ч.5 ст.15)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Внеплановая СОУТ (ч.1 ст.17)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течении 6 месяцев со дня наступления случаев, указанных в законодательстве (ч.2 ст.17)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Работодатель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25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785786" y="0"/>
            <a:ext cx="735811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Helios"/>
                <a:ea typeface="Times New Roman" pitchFamily="18" charset="0"/>
                <a:cs typeface="Times New Roman" pitchFamily="18" charset="0"/>
              </a:rPr>
              <a:t>VI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Helios"/>
                <a:ea typeface="Times New Roman" pitchFamily="18" charset="0"/>
                <a:cs typeface="Times New Roman" pitchFamily="18" charset="0"/>
              </a:rPr>
              <a:t>. Изменения в законодательные акты в связи с принятием закона “О специальной оценки условий труда”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Helios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Helios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Helios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71435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  <a:ea typeface="Times New Roman" pitchFamily="18" charset="0"/>
                <a:cs typeface="Times New Roman" pitchFamily="18" charset="0"/>
              </a:rPr>
              <a:t>	Изменения в Кодекс Российской Федерации об административных правонарушениях, которые вводятся в действия с 1. 01. 2015 г.</a:t>
            </a:r>
            <a:endParaRPr lang="ru-RU" sz="1600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0" y="1285860"/>
          <a:ext cx="9144000" cy="4668348"/>
        </p:xfrm>
        <a:graphic>
          <a:graphicData uri="http://schemas.openxmlformats.org/drawingml/2006/table">
            <a:tbl>
              <a:tblPr/>
              <a:tblGrid>
                <a:gridCol w="4711924"/>
                <a:gridCol w="2355087"/>
                <a:gridCol w="2076989"/>
              </a:tblGrid>
              <a:tr h="2517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Характер нарушения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Должностное лицо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Юридическое лицо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5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Нарушение государственных нормативных требований охраны труда, содержащихся в федеральных законах и иных нормативных правовых актах РФ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(1- 5)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(30- 50)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69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Нарушение работодателем установленного порядка проведения СОУТ либо ее не проведение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(5- 10)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(60- 80)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5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Допуск работника к исполнению им трудовых обязанностей без прохождения обязательных предварительных и периодических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(10- 20)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(80- 100)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69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Допуск к работе лица не прошедшего в установленном порядке обучение и проверку знания требований охраны труда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(15- 25)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(110- 130)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4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Необеспечение работников средствами индивидуальной защиты отнесенных техническим регламентом ко 2 классу риска причинения вреда здоровью работника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(20- 30)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(110- 130)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4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Несоблюдение государственных нормативных требований охраны труда по обеспечению безопасности работников применяется при производстве инструментов, сырья и материалов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(5- 10) т.р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(50- 70) т.р. или приостановление деятельности до 90 суток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553" marR="315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26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785786" y="0"/>
            <a:ext cx="735811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Helios"/>
                <a:ea typeface="Times New Roman" pitchFamily="18" charset="0"/>
                <a:cs typeface="Times New Roman" pitchFamily="18" charset="0"/>
              </a:rPr>
              <a:t>VI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Helios"/>
                <a:ea typeface="Times New Roman" pitchFamily="18" charset="0"/>
                <a:cs typeface="Times New Roman" pitchFamily="18" charset="0"/>
              </a:rPr>
              <a:t>. Изменения в законодательные акты в связи с принятием закона “О специальной оценки условий труда”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Helios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Helios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Helios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0" y="785794"/>
          <a:ext cx="9144000" cy="5257800"/>
        </p:xfrm>
        <a:graphic>
          <a:graphicData uri="http://schemas.openxmlformats.org/drawingml/2006/table">
            <a:tbl>
              <a:tblPr/>
              <a:tblGrid>
                <a:gridCol w="4711923"/>
                <a:gridCol w="2355088"/>
                <a:gridCol w="2076989"/>
              </a:tblGrid>
              <a:tr h="5609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 повторных нарушениях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(30- 40) т.р. или дисквалификацию на срок от 1 до 3 лет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(100- 200) т.р. или приостановление деятельности до 90 суток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Нарушение организацией, проводившей СОУТ, установленного порядка проведения СОУТ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(15- 25) т.р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(70- 100) т.р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Нарушения экспертом организации проводившей СОУТ, установленного порядка проведения СОУТ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(20- 30) т.р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9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 повторных нарушениях организацией, проводившей СОУТ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(40- 50) т.р. или дисквалификацию на срок от 1 до 3лет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(100- 200) т.р или приостановление деятельности до 90 суток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9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 повторных нарушениях экспертом организации проводившей СОУТ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(40- 50) т.р. или дисквалификацию на срок от 1 до 3 лет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7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Непредставление или несвоевременное представление в федеральный орган исполнительной власти, осуществляющий государственный надзор и контроль за соблюдением трудового законодательства и иных нормативных правовых актов, содержащих нормы трудового права, сведений (информации), представление которых предусмотрено законом и необходимо для осуществления этим органом его законной деятельности, а равно представление в указанный федеральный орган исполнительной власти таких ведений (информации) в неполном объеме или в искаженном виде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(20- 50) т.р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(80- 100) т.р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 повторных нарушениях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Дисквалификация на срок от 1 до 3 лет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(100- 200)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т.р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09" marR="334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3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00166" y="0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Права и обязанности работодателя в связи с проведением СОУТ (ФЗ- 426 от 28.12. 2013 г. ст. 4.)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42844" y="1142984"/>
            <a:ext cx="8858312" cy="4500594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/>
            <a:endParaRPr lang="ru-RU" sz="1600" b="1" u="sng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endParaRPr lang="ru-RU" sz="1600" b="1" u="sng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endParaRPr lang="ru-RU" sz="1600" b="1" u="sng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Работодатель обязан:</a:t>
            </a:r>
          </a:p>
          <a:p>
            <a:pPr marL="342900" indent="-342900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2 ст. 4):</a:t>
            </a:r>
          </a:p>
          <a:p>
            <a:pPr marL="342900" indent="-342900">
              <a:buFont typeface="Wingdings" pitchFamily="2" charset="2"/>
              <a:buChar char="v"/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1.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Обеспечить проведение СОУТ;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2.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Предоставлять организации проводящей СОУТ необходимые сведения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, документы и информацию, которые предусмотрены гражданско- правовым договором и которые характеризуют условия труда на рабочих местах, а также разъяснения по вопросам проведения СОУТ (ч. 3 ст. 10, ч. 2 ст. 12);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3.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Не предпринимать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каких бы то ни было преднамеренных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действий, направленных на сужение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круга вопросов подлежащих выяснению при проведении СОУТ и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влияющих на результаты ее проведения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4.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Ознакомить в письменной форме работника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с результатами проведения СОУТ на его рабочем месте;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5.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Давать работнику необходимые разъяснения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по вопросам проведения СОУТ на его рабочем месте;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6.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Реализовать мероприятия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, направленные на улучшение условий труда работников, с учетом результатов проведения СОУТ.</a:t>
            </a:r>
          </a:p>
          <a:p>
            <a:pPr marL="342900" indent="-342900">
              <a:buFont typeface="Wingdings" pitchFamily="2" charset="2"/>
              <a:buChar char="v"/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marL="342900" indent="-342900"/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4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0100" y="214290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ОРГАНИЗАЦИЯ ПРОВЕДЕНИЯ СПЕЦИАЛЬНОЙ ОЦЕНКИ   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   УСЛОВИЙ ТРУДА ( СОУТ ) (ФЗ- 426 от 28. 12. 2013 г.)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14348" y="928670"/>
            <a:ext cx="3286148" cy="928694"/>
          </a:xfrm>
          <a:prstGeom prst="round2Diag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Helios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Возлагается на работодателя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1 ст. 8.)</a:t>
            </a: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1500166" y="2000240"/>
            <a:ext cx="5786478" cy="1428760"/>
          </a:xfrm>
          <a:prstGeom prst="round2Diag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Проводится работодателем и привлекаемой им на основании гражданско – правового договора организацией, соответствующей требованиям законодательства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2 ст. 8, ст. 19.)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357422" y="3571876"/>
            <a:ext cx="5500726" cy="1285884"/>
          </a:xfrm>
          <a:prstGeom prst="round2Diag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Проводится в соответствии с утвержденной методикой проведения СОУТ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3, 5 ст.8.)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357554" y="5000636"/>
            <a:ext cx="5572164" cy="1214446"/>
          </a:xfrm>
          <a:prstGeom prst="round2Diag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Осуществляется не реже одного раза в пять лет, указанный срок исчисляется со дня утверждения отчета о проведении СОУТ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4 ст. 8.)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5720" y="114298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1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1538" y="221455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2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28794" y="371475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3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28926" y="514351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4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5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285728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ПОДГОТОВКА К ПРОВЕДЕНИЮ СПЕЦИАЛЬНОЙ ОЦЕНКИ      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    УСЛОВИЙ ТРУДА ( СОУТ ) (ФЗ- 426 от 28. 12. 2013 г.)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14348" y="928670"/>
            <a:ext cx="6429420" cy="857256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Создается работодателем комиссия по проведению СОУТ и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утверждается график проводимых работ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 комиссия из нечетного числа членов ) (ч.1. ст.9.)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92867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1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8596" y="192880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2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43042" y="485776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3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3286116" y="5643578"/>
            <a:ext cx="5572164" cy="1214422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Комиссия до начала работ по специальной оценке условий труда утверждает перечень рабочих мест, подлежащих СОУТ, с выделением аналогичных рабочих мест (ч.5, 6, 7 ст.9.)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57488" y="578645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Helios"/>
              </a:rPr>
              <a:t>4</a:t>
            </a:r>
            <a:endParaRPr lang="ru-RU" sz="3600" b="1" dirty="0">
              <a:solidFill>
                <a:srgbClr val="7030A0"/>
              </a:solidFill>
              <a:latin typeface="Helios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2285984" y="4786322"/>
            <a:ext cx="3714776" cy="785818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Состав и порядок деятельности комиссии утверждается приказом работодателя (ч.2, 4 ст.9.)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928630" y="1857364"/>
            <a:ext cx="8215370" cy="2857520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Helios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</a:p>
          <a:p>
            <a:pPr algn="ctr"/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071538" y="2357430"/>
            <a:ext cx="5357850" cy="5715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Представители работодателя, включая специалиста по охране труда.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071538" y="3000372"/>
            <a:ext cx="5357850" cy="64294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Представители выборного органа первичной профсоюзной организации или иного представительного органа работников.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000100" y="3714752"/>
            <a:ext cx="8001056" cy="92869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Для субъектов малого предпринимательства, включаются: руководитель организации, другие полномочные представители и специалист привлекаемый работодателем по гражданско – правовому договору для осуществления функций службы охраны труда ( специалист по охране труда).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71604" y="1928802"/>
            <a:ext cx="392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 состав комиссии включаются: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72330" y="2571744"/>
            <a:ext cx="1246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ч. 2,3 ст.9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6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642910" y="142852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ДОПУСК НА ПРОВЕДЕНИЕ УСЛУГ В ОБЛАСТИ СПЕЦИАЛЬНОЙ ОЦЕНКИ УСЛОВИЙ ТРУДА (ФЗ- 426 от 28. 12. 2013 г. ст. 19- 21.)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14612" y="928670"/>
            <a:ext cx="3857652" cy="78581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Организации, проводящие специальную оценку условий труда.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472" y="2786058"/>
            <a:ext cx="3357586" cy="928694"/>
          </a:xfrm>
          <a:prstGeom prst="roundRect">
            <a:avLst/>
          </a:prstGeom>
          <a:solidFill>
            <a:srgbClr val="F49A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Испытательные лаборатории в качестве структурного подразделения (п. 3 ч. 1 ст. 19.)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57818" y="2857496"/>
            <a:ext cx="3000396" cy="857256"/>
          </a:xfrm>
          <a:prstGeom prst="roundRect">
            <a:avLst/>
          </a:prstGeom>
          <a:solidFill>
            <a:srgbClr val="F49A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Эксперты организации (не менее 5) (п. 2 ч. 1 ст. 19)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42976" y="3857628"/>
            <a:ext cx="2786082" cy="92869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Аккредитация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(п. 3 ч. 1,ч. 2 ст. 19.)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57818" y="3857628"/>
            <a:ext cx="3000396" cy="92869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Аттестация с выдачей сертификата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1 ст. 20.)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4282" y="4929198"/>
            <a:ext cx="3929090" cy="92869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Федеральная служба по аккредитации (п. 3 ч. 1 ст. 19 ФЗ- 426, ФЗ- 412 от 28. 12. 2013 г. 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57818" y="4929198"/>
            <a:ext cx="3786182" cy="92869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Министерство труда и социальной защиты. Реестр РФ (ч. 2 ст. 20)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57488" y="6072206"/>
            <a:ext cx="5143536" cy="64294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Реестр организаций, проводящих специальную оценку условий труда (ч. 3 ст. 19, ч.1, 2 ст. 21.)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36" name="Прямая со стрелкой 35"/>
          <p:cNvCxnSpPr>
            <a:stCxn id="10" idx="2"/>
            <a:endCxn id="15" idx="0"/>
          </p:cNvCxnSpPr>
          <p:nvPr/>
        </p:nvCxnSpPr>
        <p:spPr>
          <a:xfrm rot="16200000" flipH="1">
            <a:off x="2321703" y="3643314"/>
            <a:ext cx="14287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5" idx="2"/>
            <a:endCxn id="17" idx="0"/>
          </p:cNvCxnSpPr>
          <p:nvPr/>
        </p:nvCxnSpPr>
        <p:spPr>
          <a:xfrm rot="5400000">
            <a:off x="2285984" y="4679165"/>
            <a:ext cx="14287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4" idx="2"/>
            <a:endCxn id="16" idx="0"/>
          </p:cNvCxnSpPr>
          <p:nvPr/>
        </p:nvCxnSpPr>
        <p:spPr>
          <a:xfrm rot="5400000">
            <a:off x="6786578" y="3786190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16" idx="2"/>
            <a:endCxn id="19" idx="0"/>
          </p:cNvCxnSpPr>
          <p:nvPr/>
        </p:nvCxnSpPr>
        <p:spPr>
          <a:xfrm rot="16200000" flipH="1">
            <a:off x="6983024" y="4661313"/>
            <a:ext cx="142876" cy="392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7" idx="3"/>
            <a:endCxn id="19" idx="1"/>
          </p:cNvCxnSpPr>
          <p:nvPr/>
        </p:nvCxnSpPr>
        <p:spPr>
          <a:xfrm>
            <a:off x="4143372" y="5393545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5400000">
            <a:off x="6179355" y="5393545"/>
            <a:ext cx="214314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H="1">
            <a:off x="4143372" y="5715016"/>
            <a:ext cx="35719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/>
          <p:cNvSpPr/>
          <p:nvPr/>
        </p:nvSpPr>
        <p:spPr>
          <a:xfrm>
            <a:off x="2857488" y="1714488"/>
            <a:ext cx="3571900" cy="10001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 уставе указать вид деятельности: специальная оценка условий труда.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(п. 1 ч. 1 ст. 19.)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74" name="Прямая со стрелкой 73"/>
          <p:cNvCxnSpPr>
            <a:stCxn id="72" idx="2"/>
            <a:endCxn id="10" idx="3"/>
          </p:cNvCxnSpPr>
          <p:nvPr/>
        </p:nvCxnSpPr>
        <p:spPr>
          <a:xfrm rot="5400000">
            <a:off x="4018356" y="2625322"/>
            <a:ext cx="535785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72" idx="2"/>
            <a:endCxn id="14" idx="1"/>
          </p:cNvCxnSpPr>
          <p:nvPr/>
        </p:nvCxnSpPr>
        <p:spPr>
          <a:xfrm rot="16200000" flipH="1">
            <a:off x="4714876" y="2643182"/>
            <a:ext cx="57150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7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7224" y="0"/>
            <a:ext cx="7500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ДОПОЛНИТЕЛЬНЫЕ ТРЕБОВАНИЯ К ОРГАНИЗАЦИЯМ ОКАЗЫВАЮЩИХ УСЛУГИ В ОБЛАСТИ СПЕЦИАЛЬНОЙ ОЦЕНКИ УСЛОВИЙ ТРУДА (ФЗ- 426 от 28. 12. 2013 г. ст. 19, 21, 23.)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2" name="Нашивка 21"/>
          <p:cNvSpPr/>
          <p:nvPr/>
        </p:nvSpPr>
        <p:spPr>
          <a:xfrm rot="5400000">
            <a:off x="1321571" y="1393017"/>
            <a:ext cx="1285884" cy="785818"/>
          </a:xfrm>
          <a:prstGeom prst="chevron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 rot="5400000">
            <a:off x="1339429" y="2518167"/>
            <a:ext cx="1250167" cy="785818"/>
          </a:xfrm>
          <a:prstGeom prst="chevron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Нашивка 24"/>
          <p:cNvSpPr/>
          <p:nvPr/>
        </p:nvSpPr>
        <p:spPr>
          <a:xfrm rot="5400000">
            <a:off x="1321571" y="3679033"/>
            <a:ext cx="1285884" cy="785818"/>
          </a:xfrm>
          <a:prstGeom prst="chevron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357422" y="1214422"/>
            <a:ext cx="6000792" cy="92869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 штате не менее 5 экспертов, в том числе один врач – гигиенист, аттестуемых Минтрудом России и включенных в Реестр (п. 2 ч. 1 ст. 19.)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357422" y="2285992"/>
            <a:ext cx="6000792" cy="100013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Добровольное страхование имущественной  ответственности (ст. 23.)</a:t>
            </a: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357422" y="3429000"/>
            <a:ext cx="6072230" cy="107157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Испытательная лаборатория (центр), аккредитуемая Росаккредитацией (п. 3 ч. 1, ч.2 ст.12. ФЗ- 412 от 28. 12. 2013 г.)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5643578"/>
            <a:ext cx="1643073" cy="785818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www.oooviko.ru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857892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8</a:t>
            </a:fld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Группа компаний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ВиКо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14480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214546" y="14285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ТРЕБОВАНИЯ К ЭКСПЕРТАМ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(ФЗ- 426 от 28. 12. 2013 г. ст. 19, 21.)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857232"/>
            <a:ext cx="3286116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Эксперт организации проводящей СОУТ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(ч. 2 ст. 10, ч. 7 ст. 10, ч.3 ст. 18, 12.)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00628" y="928670"/>
            <a:ext cx="3357586" cy="7858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Работа по трудовому договору в организации по СОУТ (п. 2 ч. 1 ст. 19.) (ч. 3 ст. 27.)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2071678"/>
            <a:ext cx="3500430" cy="164307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Высшее профессиональное образование по направлениям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“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Техносферная безопасность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”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 (п. 1 ч. 3 ст. 20.)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00628" y="2071678"/>
            <a:ext cx="3357586" cy="13573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Дополнительное профессиональное образование в области СОУТ в объеме не менее 72часов (п. 2 ч. 3 ст. 20)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4348" y="3929066"/>
            <a:ext cx="3500430" cy="121444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Опыт работы в области оценки условий труда не менее 3 лет (п. 3 ч. 3 ст. 20)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072066" y="3929066"/>
            <a:ext cx="3357586" cy="10715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Аттестация с получением сертификата эксперта (ч. 1, 2,ч.4 п. 1- 4 ч. 5, ч. 6 ст. 20.)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928926" y="5500702"/>
            <a:ext cx="2928958" cy="121444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Включение в Реестр экспертов организаций по СОУТ (ч. 1,3, 4 ст. 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21.)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cxnSp>
        <p:nvCxnSpPr>
          <p:cNvPr id="35" name="Прямая со стрелкой 34"/>
          <p:cNvCxnSpPr>
            <a:stCxn id="19" idx="3"/>
            <a:endCxn id="20" idx="1"/>
          </p:cNvCxnSpPr>
          <p:nvPr/>
        </p:nvCxnSpPr>
        <p:spPr>
          <a:xfrm>
            <a:off x="3714712" y="1321579"/>
            <a:ext cx="12859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0" idx="2"/>
            <a:endCxn id="21" idx="0"/>
          </p:cNvCxnSpPr>
          <p:nvPr/>
        </p:nvCxnSpPr>
        <p:spPr>
          <a:xfrm rot="5400000">
            <a:off x="4286240" y="-321503"/>
            <a:ext cx="357190" cy="44291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21" idx="3"/>
            <a:endCxn id="28" idx="1"/>
          </p:cNvCxnSpPr>
          <p:nvPr/>
        </p:nvCxnSpPr>
        <p:spPr>
          <a:xfrm flipV="1">
            <a:off x="4000464" y="2750339"/>
            <a:ext cx="100016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28" idx="2"/>
            <a:endCxn id="30" idx="0"/>
          </p:cNvCxnSpPr>
          <p:nvPr/>
        </p:nvCxnSpPr>
        <p:spPr>
          <a:xfrm rot="5400000">
            <a:off x="4321959" y="1571604"/>
            <a:ext cx="500066" cy="42148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30" idx="3"/>
            <a:endCxn id="31" idx="1"/>
          </p:cNvCxnSpPr>
          <p:nvPr/>
        </p:nvCxnSpPr>
        <p:spPr>
          <a:xfrm flipV="1">
            <a:off x="4214778" y="4464851"/>
            <a:ext cx="85728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31" idx="2"/>
          </p:cNvCxnSpPr>
          <p:nvPr/>
        </p:nvCxnSpPr>
        <p:spPr>
          <a:xfrm rot="5400000">
            <a:off x="5268521" y="4018364"/>
            <a:ext cx="500066" cy="2464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285852" y="6000768"/>
            <a:ext cx="1643073" cy="285752"/>
          </a:xfrm>
        </p:spPr>
        <p:txBody>
          <a:bodyPr/>
          <a:lstStyle/>
          <a:p>
            <a:r>
              <a:rPr lang="en-US" sz="1400" b="1" dirty="0" smtClean="0">
                <a:solidFill>
                  <a:srgbClr val="00823B"/>
                </a:solidFill>
              </a:rPr>
              <a:t>www.oooviko.ru</a:t>
            </a:r>
            <a:endParaRPr lang="ru-RU" sz="1400" b="1" dirty="0">
              <a:solidFill>
                <a:srgbClr val="00823B"/>
              </a:solidFill>
            </a:endParaRPr>
          </a:p>
        </p:txBody>
      </p:sp>
      <p:pic>
        <p:nvPicPr>
          <p:cNvPr id="13" name="Рисунок 24" descr="Эмблема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5016"/>
            <a:ext cx="785818" cy="7143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501090" y="428604"/>
            <a:ext cx="264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89FD779-1658-4F51-A1B7-D316404B5A2F}" type="slidenum">
              <a:rPr lang="ru-RU" sz="2000" smtClean="0"/>
              <a:pPr/>
              <a:t>9</a:t>
            </a:fld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500834"/>
            <a:ext cx="2779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823B"/>
                </a:solidFill>
              </a:rPr>
              <a:t>Группа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rgbClr val="00823B"/>
                </a:solidFill>
              </a:rPr>
              <a:t>компаний </a:t>
            </a:r>
            <a:r>
              <a:rPr lang="en-US" sz="1400" b="1" dirty="0" smtClean="0">
                <a:solidFill>
                  <a:srgbClr val="00823B"/>
                </a:solidFill>
              </a:rPr>
              <a:t>“</a:t>
            </a:r>
            <a:r>
              <a:rPr lang="ru-RU" sz="1400" b="1" dirty="0" smtClean="0">
                <a:solidFill>
                  <a:srgbClr val="00823B"/>
                </a:solidFill>
              </a:rPr>
              <a:t>ВиКо</a:t>
            </a:r>
            <a:r>
              <a:rPr lang="en-US" sz="1400" b="1" dirty="0" smtClean="0">
                <a:solidFill>
                  <a:srgbClr val="00823B"/>
                </a:solidFill>
              </a:rPr>
              <a:t>”</a:t>
            </a:r>
            <a:endParaRPr lang="ru-RU" sz="1400" b="1" dirty="0">
              <a:solidFill>
                <a:srgbClr val="00823B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428604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   ЭТАПЫ СПЕЦИАЛЬНОЙ ОЦЕНКИ УСЛОВИЙ ТРУДА ( СОУТ )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(ФЗ- 426 от 28. 12. 2013 г. ст.10, 11, 12, 13, 14,15).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Heli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3286124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Helios"/>
              </a:rPr>
              <a:t> </a:t>
            </a:r>
            <a:endParaRPr lang="ru-RU" dirty="0"/>
          </a:p>
        </p:txBody>
      </p:sp>
      <p:sp>
        <p:nvSpPr>
          <p:cNvPr id="25" name="Блок-схема: объединение 24"/>
          <p:cNvSpPr/>
          <p:nvPr/>
        </p:nvSpPr>
        <p:spPr>
          <a:xfrm>
            <a:off x="928662" y="1142984"/>
            <a:ext cx="2857520" cy="4857784"/>
          </a:xfrm>
          <a:prstGeom prst="flowChartMerg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28596" y="1214422"/>
            <a:ext cx="7500990" cy="9286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Идентификация ( выявление ) потенциально вредных и ( или ) опасных факторов и сопоставление имеющихся на рабочем месте с факторами предусмотренными Классификатором ст. 10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28596" y="2285992"/>
            <a:ext cx="7500990" cy="64294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Исследования и измерения идентифицированных факторов ч.2,3 ст.12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28662" y="2928934"/>
            <a:ext cx="7500990" cy="9286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Определение условий труда на рабочих местах по классам ( 1 – оптимальный, 2 – допустимый, 3 – вредный, 4 - опасный) ч.6, 9, 10,11 ст.12, ст. 14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8596" y="3929066"/>
            <a:ext cx="7500990" cy="64294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Декларирование соответствия условий труда государственным нормативным требованиям охраны труда ст. 11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28596" y="4714884"/>
            <a:ext cx="7500990" cy="7858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Оформление результатов специальной оценки условий труда ст. 15, 16, 17.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5643578"/>
            <a:ext cx="5572164" cy="7143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Helios"/>
              </a:rPr>
              <a:t>Заключительные мероприятия ст. 18, ст. 22, ст. 23, ст. 24, ст. 25, ст. 26.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Helio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1361</TotalTime>
  <Words>4863</Words>
  <Application>Microsoft Office PowerPoint</Application>
  <PresentationFormat>Экран (4:3)</PresentationFormat>
  <Paragraphs>517</Paragraphs>
  <Slides>26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PronyaginS</dc:creator>
  <cp:lastModifiedBy>*</cp:lastModifiedBy>
  <cp:revision>140</cp:revision>
  <dcterms:created xsi:type="dcterms:W3CDTF">2013-12-18T10:58:21Z</dcterms:created>
  <dcterms:modified xsi:type="dcterms:W3CDTF">2015-02-18T11:49:09Z</dcterms:modified>
</cp:coreProperties>
</file>